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4" r:id="rId1"/>
  </p:sldMasterIdLst>
  <p:sldIdLst>
    <p:sldId id="256" r:id="rId2"/>
    <p:sldId id="276" r:id="rId3"/>
    <p:sldId id="278" r:id="rId4"/>
    <p:sldId id="279" r:id="rId5"/>
    <p:sldId id="280" r:id="rId6"/>
    <p:sldId id="281" r:id="rId7"/>
    <p:sldId id="287" r:id="rId8"/>
    <p:sldId id="282" r:id="rId9"/>
    <p:sldId id="283" r:id="rId10"/>
    <p:sldId id="284" r:id="rId11"/>
    <p:sldId id="285" r:id="rId12"/>
    <p:sldId id="286" r:id="rId13"/>
  </p:sldIdLst>
  <p:sldSz cx="12192000" cy="6858000"/>
  <p:notesSz cx="6858000" cy="9144000"/>
  <p:defaultTextStyle>
    <a:defPPr>
      <a:defRPr lang="en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ł Wilczewski" initials="MW" lastIdx="17" clrIdx="0">
    <p:extLst>
      <p:ext uri="{19B8F6BF-5375-455C-9EA6-DF929625EA0E}">
        <p15:presenceInfo xmlns:p15="http://schemas.microsoft.com/office/powerpoint/2012/main" userId="2a58431f8d649307" providerId="Windows Live"/>
      </p:ext>
    </p:extLst>
  </p:cmAuthor>
  <p:cmAuthor id="2" name="Katarzyna Gutowska ADM" initials="KGA" lastIdx="9" clrIdx="1">
    <p:extLst>
      <p:ext uri="{19B8F6BF-5375-455C-9EA6-DF929625EA0E}">
        <p15:presenceInfo xmlns:p15="http://schemas.microsoft.com/office/powerpoint/2012/main" userId="S-1-5-21-2093285385-829319089-1831009380-10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–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–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–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58" autoAdjust="0"/>
    <p:restoredTop sz="97386" autoAdjust="0"/>
  </p:normalViewPr>
  <p:slideViewPr>
    <p:cSldViewPr snapToGrid="0" snapToObjects="1">
      <p:cViewPr varScale="1">
        <p:scale>
          <a:sx n="155" d="100"/>
          <a:sy n="155" d="100"/>
        </p:scale>
        <p:origin x="210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E6842-7ECE-CEF1-5D6D-4236EEECB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95E1D-B091-79B5-5D8D-3EA341DA3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C7DC1-2041-8656-E285-74E899D0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84208-8F31-5808-0E8F-BD6D2337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5845-F50A-EE5A-FD33-15339E77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1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0A0CA-5D42-5A3C-2A93-E5A19250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334DC-1FE8-9509-C3F2-358C4A806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6E372-B605-04A1-9841-7225E0769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E1350-A305-BF69-F3C8-8B7DACA7F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4406A-4D3C-52D0-16C6-2E006FB94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4AABA7-C65B-11C0-3398-2634DD31D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EAF4C-0E06-BD78-FD10-D4DB88746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B8F9A-F9BF-CF33-0B11-6A5FA0F48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8C421-BD9E-32A4-D070-CBDDC7F4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F9689-2A9C-8B98-3F99-684224F0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6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89EB1-07D5-ED6E-C98C-B32DDF20D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01868-3D34-2FF2-8B45-895D30D81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B06C3-E4A5-EC96-EAB0-721457F4A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7338D-2D65-8134-FD9E-BD1AAB52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95AD-7557-E8FA-FDE0-A46FB1D2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6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101C-0817-8FC8-2D7E-23B3F19C1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89BA5-EBCC-8E9D-58D8-8C79D56A1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A788C-D51B-3F2D-8313-4A329887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EFD4B-EFE7-EA31-456F-91A0ADFA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9A0AD-5C7E-38DE-5BAF-DE6DCE55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9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FA165-6F64-7185-4415-A88313E1D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2B8BA-501B-E58B-F0D6-855529B826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F49DA-61BE-BDD4-D6AD-259039FC5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617CB-A222-E6D1-A013-51B89E5EF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88FBA-B1E2-3535-17BD-C4477945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40A16-EFBF-0FEF-3AA8-DBCAA4F5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8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D6F2D-D811-2D27-C8F6-5846A0D39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4DF1D-2554-5B35-AF26-5604473C2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F7A75-3462-BD83-8363-F07FB86F8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B25B10-9BBF-18DC-F3CA-3B6D9CB94E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17A05E-EE13-064E-6DB2-797B3E1CC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2D1A58-DE4D-E084-6811-96EB18325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90CD4F-017A-72CC-133F-2BF64AD8F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782B01-C07B-6970-A99A-2F00F347C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7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0B364-B5F7-589F-00A0-BEFDFCC4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8EB42-E5A1-6CFA-8F3C-9E62472A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A7350C-F813-7397-162E-568059CF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3536F-5889-764E-6014-054BE3E8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1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34987-ED83-EF21-4F14-BFEA127A8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C44D94-1157-05B0-9B7B-E42325B2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D8CF7-2BA2-20DB-4C81-B7937CB6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2F92-869A-9FC5-CD44-30276B344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803EA-4FB6-00DE-CEF7-B4E7D4FE5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35B24-B271-F9B7-7567-2456E143E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15448-C7F1-81E2-C8EC-8BEF50A84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C9E29-E341-D143-B53A-44A78506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4D3FD-6A33-DF1A-F5C2-5EFC62B0B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6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1B9F-C02D-CB17-DB76-56B437B5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61769F-60C5-8D9F-992D-AF7EC9D66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BFB57-295F-9CDF-A97A-C5EE7CD00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1E7C1-0F72-D11A-FE24-7AABE149A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30F90-0448-2367-AC87-F02343A0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35C0E-C92C-98D9-2B8C-84BB1AD6B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0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CB5AE-E83C-C5C6-11BB-4EC08C889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25195-3A32-4DE1-1A39-D8A4106B9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1F6D7-CA64-2DAC-AA2A-9D137F6082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20AEC-B262-CC97-0B82-9AD7BCFE6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FD98F-5058-EEE8-53F5-040C0F603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3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dd@vizja.p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612" y="2521120"/>
            <a:ext cx="10926773" cy="938433"/>
          </a:xfrm>
        </p:spPr>
        <p:txBody>
          <a:bodyPr>
            <a:normAutofit/>
          </a:bodyPr>
          <a:lstStyle/>
          <a:p>
            <a:r>
              <a:rPr lang="pl-PL" sz="50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Raport z ewaluacji zajęć dydaktycznych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1980" y="3867663"/>
            <a:ext cx="4579620" cy="2006664"/>
          </a:xfrm>
        </p:spPr>
        <p:txBody>
          <a:bodyPr>
            <a:normAutofit/>
          </a:bodyPr>
          <a:lstStyle/>
          <a:p>
            <a:pPr algn="l"/>
            <a:r>
              <a:rPr lang="pl-PL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Semestr zimowy 2025/2026</a:t>
            </a:r>
          </a:p>
          <a:p>
            <a:pPr algn="l"/>
            <a:r>
              <a:rPr lang="pl-PL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Uniwersytet VIZJA</a:t>
            </a:r>
          </a:p>
          <a:p>
            <a:pPr algn="l">
              <a:spcBef>
                <a:spcPts val="3600"/>
              </a:spcBef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Warszawa, dn. 20.03.2026 r. </a:t>
            </a:r>
          </a:p>
        </p:txBody>
      </p:sp>
      <p:pic>
        <p:nvPicPr>
          <p:cNvPr id="5" name="Obraz 4" descr="Logo Funduszy Europejskich">
            <a:extLst>
              <a:ext uri="{FF2B5EF4-FFF2-40B4-BE49-F238E27FC236}">
                <a16:creationId xmlns:a16="http://schemas.microsoft.com/office/drawing/2014/main" id="{79C0E1C5-5F08-80E0-853F-F30552B0E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pic>
        <p:nvPicPr>
          <p:cNvPr id="8" name="Picture 2" descr="Logo Uniwersytet Vizja">
            <a:extLst>
              <a:ext uri="{FF2B5EF4-FFF2-40B4-BE49-F238E27FC236}">
                <a16:creationId xmlns:a16="http://schemas.microsoft.com/office/drawing/2014/main" id="{10876396-6F4B-FCD7-1207-DACE23B9C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Rekomendowane działania naprawcze – część 1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/>
          </a:bodyPr>
          <a:lstStyle/>
          <a:p>
            <a:r>
              <a:rPr lang="pl-PL" sz="2200" dirty="0">
                <a:latin typeface="PT Sans" panose="020B0503020203020204" pitchFamily="34" charset="0"/>
              </a:rPr>
              <a:t>Wprowadzenie standardu komunikowania zasad zaliczenia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i oceniania (np. publikowanie zasad organizacji zajęć i zaliczenia przedmiotu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wraz z sylabusem w jednym miejscu, np. w zespole przedmiotu na MS </a:t>
            </a:r>
            <a:r>
              <a:rPr lang="pl-PL" sz="2200" dirty="0" err="1">
                <a:latin typeface="PT Sans" panose="020B0503020203020204" pitchFamily="34" charset="0"/>
              </a:rPr>
              <a:t>Teams</a:t>
            </a:r>
            <a:r>
              <a:rPr lang="pl-PL" sz="2200" dirty="0">
                <a:latin typeface="PT Sans" panose="020B0503020203020204" pitchFamily="34" charset="0"/>
              </a:rPr>
              <a:t>; przedstawienie tych zasad i lokalizacji materiałów na pierwszych zajęciach).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Wprowadzenie standardu komunikacji (unikanie komunikacji rozproszonej,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ustalenie oficjalnej ścieżki komunikacji np. platforma MS Team).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Upowszechnienie dobrych praktyk dydaktycznych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(konsultacje z uczelnianym metodykiem).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Cykliczne szkolenia/</a:t>
            </a:r>
            <a:r>
              <a:rPr lang="pl-PL" sz="2200" dirty="0" err="1">
                <a:latin typeface="PT Sans" panose="020B0503020203020204" pitchFamily="34" charset="0"/>
              </a:rPr>
              <a:t>webinary</a:t>
            </a:r>
            <a:r>
              <a:rPr lang="pl-PL" sz="2200" dirty="0">
                <a:latin typeface="PT Sans" panose="020B0503020203020204" pitchFamily="34" charset="0"/>
              </a:rPr>
              <a:t> z obsługi platformy MS </a:t>
            </a:r>
            <a:r>
              <a:rPr lang="pl-PL" sz="2200" dirty="0" err="1">
                <a:latin typeface="PT Sans" panose="020B0503020203020204" pitchFamily="34" charset="0"/>
              </a:rPr>
              <a:t>Teams</a:t>
            </a:r>
            <a:r>
              <a:rPr lang="pl-PL" sz="2200" dirty="0">
                <a:latin typeface="PT Sans" panose="020B0503020203020204" pitchFamily="34" charset="0"/>
              </a:rPr>
              <a:t>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137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Rekomendowane działania naprawcze – część 2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/>
          </a:bodyPr>
          <a:lstStyle/>
          <a:p>
            <a:r>
              <a:rPr lang="pl-PL" sz="2200" dirty="0"/>
              <a:t>Terminowe udostępnianie materiałów dydaktycznych studentom, </a:t>
            </a:r>
            <a:br>
              <a:rPr lang="pl-PL" sz="2200" dirty="0"/>
            </a:br>
            <a:r>
              <a:rPr lang="pl-PL" sz="2200" dirty="0"/>
              <a:t>najlepiej na kilka dni przed zajęciami (w trybie „odwróconej klasy”); </a:t>
            </a:r>
            <a:br>
              <a:rPr lang="pl-PL" sz="2200" dirty="0"/>
            </a:br>
            <a:r>
              <a:rPr lang="pl-PL" sz="2200" dirty="0"/>
              <a:t>takie działanie powinno zmotywować osoby prowadzące zajęcia </a:t>
            </a:r>
            <a:br>
              <a:rPr lang="pl-PL" sz="2200" dirty="0"/>
            </a:br>
            <a:r>
              <a:rPr lang="pl-PL" sz="2200" dirty="0"/>
              <a:t>do lepszego przygotowania się do zajęć.</a:t>
            </a:r>
          </a:p>
          <a:p>
            <a:r>
              <a:rPr lang="pl-PL" sz="2200" dirty="0"/>
              <a:t>Regularne monitorowanie przez BDD i dziekanów </a:t>
            </a:r>
            <a:br>
              <a:rPr lang="pl-PL" sz="2200" dirty="0"/>
            </a:br>
            <a:r>
              <a:rPr lang="pl-PL" sz="2200" dirty="0"/>
              <a:t>komentarzy opisowych w ewaluacji zajęć.</a:t>
            </a:r>
          </a:p>
          <a:p>
            <a:r>
              <a:rPr lang="pl-PL" sz="2200" dirty="0"/>
              <a:t>Udzielanie wsparcia rozwojowego kadrze dydaktycznej, </a:t>
            </a:r>
            <a:br>
              <a:rPr lang="pl-PL" sz="2200" dirty="0"/>
            </a:br>
            <a:r>
              <a:rPr lang="pl-PL" sz="2200" dirty="0"/>
              <a:t>szczególnie prowadzącym zajęcia z najsłabszymi wynikami </a:t>
            </a:r>
            <a:br>
              <a:rPr lang="pl-PL" sz="2200" dirty="0"/>
            </a:br>
            <a:r>
              <a:rPr lang="pl-PL" sz="2200" dirty="0"/>
              <a:t>(rozmowy rozwojowe z dziekanami i z metodykiem).</a:t>
            </a:r>
          </a:p>
          <a:p>
            <a:r>
              <a:rPr lang="pl-PL" sz="2200" dirty="0"/>
              <a:t>BDD rekomenduje przeprowadzenie szkoleń podnoszących kompetencje dydaktyczne/miękkie kadry dydaktycznej.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653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Kontakt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/>
          <a:lstStyle/>
          <a:p>
            <a:pPr marL="0" indent="0">
              <a:buNone/>
            </a:pPr>
            <a:r>
              <a:rPr lang="pl-PL" sz="28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pl-PL" sz="28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bdd@vizja.pl</a:t>
            </a:r>
            <a:r>
              <a:rPr lang="pl-PL" sz="28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64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Ewaluacja zajęć dydaktycznych przeprowadzona</a:t>
            </a:r>
            <a:b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przez Biuro Doskonałości Dydaktycznej (BDD)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6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Semestr zimowy 2025/2026</a:t>
            </a:r>
            <a:endParaRPr lang="pl-PL" sz="2600" dirty="0">
              <a:latin typeface="PT Sans" panose="020B0503020203020204" pitchFamily="34" charset="77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Ewaluacja zajęć dydaktycznych objęła ocenę ilościową (skala 1-5) i jakościową </a:t>
            </a:r>
            <a:b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(mocne i słabe strony zajęć i osób je prowadzących).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Okres badania: od ostatnich zajęć z danego przedmiotu do końca zimowej sesji egzaminacyjnej (22 lutego 2026) w roku akademickim 2025/2026.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Informacja o dostępności raportów indywidualnych na indywidualnym koncie </a:t>
            </a:r>
            <a:b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w Extranecie została wysłana do prowadzących zajęcia 3 marca 2026.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Odrębny raport z zestawem danych został przesłany rektorom i dziekanom </a:t>
            </a:r>
            <a:b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6 marca 2026.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400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Niniejszy raport został sporządzony dla Uczelnianej Rady ds. Jakości Kształcenia.</a:t>
            </a:r>
          </a:p>
          <a:p>
            <a:endParaRPr lang="pl-PL" sz="2800" dirty="0">
              <a:latin typeface="PT Sans" panose="020B0503020203020204" pitchFamily="34" charset="77"/>
            </a:endParaRP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7B154C4D-5827-B3DA-B6CF-F94C9CE4C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78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Podstawowe dane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/>
          </a:bodyPr>
          <a:lstStyle/>
          <a:p>
            <a:r>
              <a:rPr lang="pl-PL" sz="2200" dirty="0">
                <a:latin typeface="PT Sans" panose="020B0503020203020204" pitchFamily="34" charset="0"/>
              </a:rPr>
              <a:t>łączna liczba ocen w badaniu: 10814;</a:t>
            </a:r>
          </a:p>
          <a:p>
            <a:r>
              <a:rPr lang="pl-PL" sz="2200" dirty="0">
                <a:latin typeface="PT Sans" panose="020B0503020203020204" pitchFamily="34" charset="0"/>
              </a:rPr>
              <a:t>zwrotność ocen: 7,81% (w poprzedniej ewaluacji za semestr letni w roku akademickim 2024/2025 zwrotność wyniosła 5,88%);</a:t>
            </a:r>
          </a:p>
          <a:p>
            <a:r>
              <a:rPr lang="pl-PL" sz="2200" dirty="0">
                <a:latin typeface="PT Sans" panose="020B0503020203020204" pitchFamily="34" charset="0"/>
              </a:rPr>
              <a:t>analiza obejmuje wszystkie kierunki studiów;</a:t>
            </a:r>
          </a:p>
          <a:p>
            <a:pPr marL="0" indent="0">
              <a:buNone/>
            </a:pPr>
            <a:r>
              <a:rPr lang="pl-PL" sz="2400" b="1" dirty="0">
                <a:latin typeface="PT Sans" panose="020B0503020203020204" pitchFamily="34" charset="0"/>
              </a:rPr>
              <a:t>Raport przedstawia: </a:t>
            </a:r>
          </a:p>
          <a:p>
            <a:r>
              <a:rPr lang="pl-PL" sz="2200" dirty="0">
                <a:latin typeface="PT Sans" panose="020B0503020203020204" pitchFamily="34" charset="0"/>
              </a:rPr>
              <a:t>ogólne wyniki ilościowe: kierunki/specjalności z największą liczbą ocen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oraz z najwyższą i najniższą średnią ocen;</a:t>
            </a:r>
          </a:p>
          <a:p>
            <a:r>
              <a:rPr lang="pl-PL" sz="2200" dirty="0">
                <a:latin typeface="PT Sans" panose="020B0503020203020204" pitchFamily="34" charset="0"/>
              </a:rPr>
              <a:t>najczęściej wskazywane mocne/słabe strony zajęć i osób je prowadzących;</a:t>
            </a:r>
          </a:p>
          <a:p>
            <a:r>
              <a:rPr lang="pl-PL" sz="2200" dirty="0">
                <a:latin typeface="PT Sans" panose="020B0503020203020204" pitchFamily="34" charset="0"/>
              </a:rPr>
              <a:t>rekomendowane działania naprawcze.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28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Oceny ilościowe: </a:t>
            </a:r>
            <a:b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Kierunki z największą liczbą ocen</a:t>
            </a:r>
            <a:endParaRPr lang="en-US" sz="2800" dirty="0"/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9FD08AB3-80CC-12DE-54BF-4318691A7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910897"/>
              </p:ext>
            </p:extLst>
          </p:nvPr>
        </p:nvGraphicFramePr>
        <p:xfrm>
          <a:off x="757118" y="2470402"/>
          <a:ext cx="7406114" cy="363919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356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0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950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Kierunek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Liczba ocen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Psychologia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2555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Psychologia 3,5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2159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Filologia angielska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941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Informatyka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719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Zarządzanie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443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Dietetyka</a:t>
                      </a:r>
                      <a:endParaRPr lang="pl-PL" sz="1600" kern="1200" noProof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389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Kryminologia i kryminalistyka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314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781">
                <a:tc>
                  <a:txBody>
                    <a:bodyPr/>
                    <a:lstStyle/>
                    <a:p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Finanse i Rachunkowość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292</a:t>
                      </a:r>
                      <a:endParaRPr lang="pl-PL" sz="160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76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Oceny ilościowe: </a:t>
            </a:r>
            <a:b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Najwyżej ocenione kierunki</a:t>
            </a:r>
            <a:endParaRPr lang="en-US" sz="2800" dirty="0"/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BFC5BF4-0B87-FDFD-55B5-29CAE81AD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961312"/>
              </p:ext>
            </p:extLst>
          </p:nvPr>
        </p:nvGraphicFramePr>
        <p:xfrm>
          <a:off x="715830" y="2301147"/>
          <a:ext cx="9497428" cy="340241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390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40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1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Kierunek/Specjalność</a:t>
                      </a:r>
                      <a:endParaRPr lang="pl-PL" sz="1600" b="1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1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Średnia</a:t>
                      </a:r>
                      <a:endParaRPr lang="pl-PL" sz="1600" b="1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1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Liczba ocen/</a:t>
                      </a:r>
                      <a:br>
                        <a:rPr lang="pl-PL" sz="1600" b="1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</a:br>
                      <a:r>
                        <a:rPr lang="pl-PL" sz="1600" b="1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Maksymalna liczba ocen</a:t>
                      </a:r>
                      <a:endParaRPr lang="pl-PL" sz="1600" b="1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Analityka i audyt zrównoważonego rozwoju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5.0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12/166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Bezpieczeństwo i stosunki międzynarodowe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5.0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1/31 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052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Turystyka i Rekreacja z dwoma językami obcymi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5.0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4/8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Farmacja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4.98</a:t>
                      </a:r>
                      <a:endParaRPr lang="pl-PL" sz="1600" b="0" kern="1200" noProof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42/400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Turystyka i Rekreacja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4.9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19/213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Filologia germańska od podstaw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4.88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20/120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Resocjalizacja</a:t>
                      </a:r>
                      <a:endParaRPr lang="pl-PL" sz="1600" b="0" kern="1200" noProof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4.82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107/535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58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pl-PL" sz="1600" b="0" kern="1200" noProof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Marketing</a:t>
                      </a:r>
                      <a:endParaRPr lang="pl-PL" sz="1600" b="0" kern="1200" noProof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4.8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l-PL" sz="1600" b="0" kern="1200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18/169</a:t>
                      </a:r>
                      <a:endParaRPr lang="pl-PL" sz="1600" b="0" kern="1200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33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Oceny ilościowe: </a:t>
            </a:r>
            <a:b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Najniżej ocenione kierunki</a:t>
            </a:r>
            <a:endParaRPr lang="en-US" sz="2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A83CC8-676A-8873-11E0-3A2A51195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924893"/>
              </p:ext>
            </p:extLst>
          </p:nvPr>
        </p:nvGraphicFramePr>
        <p:xfrm>
          <a:off x="731070" y="2286041"/>
          <a:ext cx="9482188" cy="345151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36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806">
                <a:tc>
                  <a:txBody>
                    <a:bodyPr/>
                    <a:lstStyle/>
                    <a:p>
                      <a:r>
                        <a:rPr lang="pl-PL" sz="1600" b="1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Kierunek</a:t>
                      </a:r>
                      <a:endParaRPr lang="pl-PL" sz="1600" b="1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Średnia</a:t>
                      </a:r>
                      <a:endParaRPr lang="pl-PL" sz="1600" b="1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Liczba ocen/</a:t>
                      </a:r>
                      <a:br>
                        <a:rPr lang="pl-PL" sz="1600" b="1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</a:br>
                      <a:r>
                        <a:rPr lang="pl-PL" sz="1600" b="1" noProof="0" dirty="0">
                          <a:solidFill>
                            <a:schemeClr val="tx1"/>
                          </a:solidFill>
                          <a:latin typeface="PT Sans" panose="020B0503020203020204" pitchFamily="34" charset="77"/>
                        </a:rPr>
                        <a:t>Maksymalna liczba ocen</a:t>
                      </a:r>
                      <a:endParaRPr lang="pl-PL" sz="1600" b="1" noProof="0" dirty="0">
                        <a:solidFill>
                          <a:schemeClr val="tx1"/>
                        </a:solidFill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663">
                <a:tc>
                  <a:txBody>
                    <a:bodyPr/>
                    <a:lstStyle/>
                    <a:p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Filologia hiszpańska z dodatkowym językiem orientalnym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3.24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7/25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838">
                <a:tc>
                  <a:txBody>
                    <a:bodyPr/>
                    <a:lstStyle/>
                    <a:p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Filologia angielska z językiem koreańskim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3.31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6/111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771">
                <a:tc>
                  <a:txBody>
                    <a:bodyPr/>
                    <a:lstStyle/>
                    <a:p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Filologia angielska z językiem chińskim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4.0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5/6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069">
                <a:tc>
                  <a:txBody>
                    <a:bodyPr/>
                    <a:lstStyle/>
                    <a:p>
                      <a:r>
                        <a:rPr lang="pl-PL" sz="1600" noProof="0" dirty="0" err="1">
                          <a:latin typeface="PT Sans" panose="020B0503020203020204" pitchFamily="34" charset="77"/>
                        </a:rPr>
                        <a:t>Cyberbezpieczeństwo</a:t>
                      </a:r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 WNS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>
                          <a:latin typeface="PT Sans" panose="020B0503020203020204" pitchFamily="34" charset="77"/>
                        </a:rPr>
                        <a:t>4.02</a:t>
                      </a:r>
                      <a:endParaRPr lang="pl-PL" sz="1600" noProof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128/1885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638">
                <a:tc>
                  <a:txBody>
                    <a:bodyPr/>
                    <a:lstStyle/>
                    <a:p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Filologia hiszpańska od podstaw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4.04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66/495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521">
                <a:tc>
                  <a:txBody>
                    <a:bodyPr/>
                    <a:lstStyle/>
                    <a:p>
                      <a:r>
                        <a:rPr lang="pl-PL" sz="1600" noProof="0" dirty="0" err="1">
                          <a:latin typeface="PT Sans" panose="020B0503020203020204" pitchFamily="34" charset="77"/>
                        </a:rPr>
                        <a:t>Cyberbezpieczeństwo</a:t>
                      </a:r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 WTI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4.16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179/2835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069">
                <a:tc>
                  <a:txBody>
                    <a:bodyPr/>
                    <a:lstStyle/>
                    <a:p>
                      <a:r>
                        <a:rPr lang="pl-PL" sz="1600" noProof="0">
                          <a:latin typeface="PT Sans" panose="020B0503020203020204" pitchFamily="34" charset="77"/>
                        </a:rPr>
                        <a:t>Fashion Design &amp; Sustainable Fashion Management</a:t>
                      </a:r>
                      <a:endParaRPr lang="pl-PL" sz="1600" noProof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4.3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41/603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069">
                <a:tc>
                  <a:txBody>
                    <a:bodyPr/>
                    <a:lstStyle/>
                    <a:p>
                      <a:r>
                        <a:rPr lang="pl-PL" sz="1600" noProof="0">
                          <a:latin typeface="PT Sans" panose="020B0503020203020204" pitchFamily="34" charset="77"/>
                        </a:rPr>
                        <a:t>Chillout Studies</a:t>
                      </a:r>
                      <a:endParaRPr lang="pl-PL" sz="1600" noProof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4.33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noProof="0" dirty="0">
                          <a:latin typeface="PT Sans" panose="020B0503020203020204" pitchFamily="34" charset="77"/>
                        </a:rPr>
                        <a:t>5/60</a:t>
                      </a:r>
                      <a:endParaRPr lang="pl-PL" sz="1600" noProof="0" dirty="0">
                        <a:latin typeface="PT Sans" panose="020B0503020203020204" pitchFamily="34" charset="77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29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6"/>
            <a:ext cx="10965426" cy="848708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Rozkład średnich ocen dla kierunków</a:t>
            </a:r>
            <a:endParaRPr lang="en-US" sz="2800" dirty="0"/>
          </a:p>
        </p:txBody>
      </p:sp>
      <p:pic>
        <p:nvPicPr>
          <p:cNvPr id="8" name="Picture 6" descr="Rozkład średnich ocen dla kierunków">
            <a:extLst>
              <a:ext uri="{FF2B5EF4-FFF2-40B4-BE49-F238E27FC236}">
                <a16:creationId xmlns:a16="http://schemas.microsoft.com/office/drawing/2014/main" id="{E0168DD0-9FB2-13C5-529A-9C46F803B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053" y="1988123"/>
            <a:ext cx="11795891" cy="3837709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5850198"/>
            <a:ext cx="10965426" cy="4583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1400" dirty="0">
                <a:latin typeface="PT Sans" panose="020B0503020203020204" pitchFamily="34" charset="0"/>
              </a:rPr>
              <a:t>Wykres 1. Rozkład średnich ocen dla kierunków, mediana ocen dla kierunków ogółem oraz zwrotność odpowiedzi </a:t>
            </a:r>
            <a:br>
              <a:rPr lang="pl-PL" sz="1400" dirty="0">
                <a:latin typeface="PT Sans" panose="020B0503020203020204" pitchFamily="34" charset="0"/>
              </a:rPr>
            </a:br>
            <a:r>
              <a:rPr lang="pl-PL" sz="1400" dirty="0">
                <a:latin typeface="PT Sans" panose="020B0503020203020204" pitchFamily="34" charset="0"/>
              </a:rPr>
              <a:t>(sortowanie wg najwyżej ocenionych kierunków).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89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Najczęściej wskazywane mocne strony zajęć w komentarzach studentów/studentek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/>
          </a:bodyPr>
          <a:lstStyle/>
          <a:p>
            <a:r>
              <a:rPr lang="pl-PL" sz="2200" dirty="0">
                <a:latin typeface="PT Sans" panose="020B0503020203020204" pitchFamily="34" charset="0"/>
              </a:rPr>
              <a:t>Wysokie kompetencje i wiedza merytoryczna prowadzących,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umiejętność zainteresowania tematem i utrzymania uwagi grupy.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Angażujący sposób prowadzenia zajęć i umiejętność zainteresowania tematem.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Przyjazna atmosfera podczas zajęć, otwartość prowadzących na pytania studentów,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dobry kontakt ze studentami.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Jasny i uporządkowany sposób przekazywania treści.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Praktyczne przykłady i łączenie teorii z praktyką.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435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Funduszy Europejskich">
            <a:extLst>
              <a:ext uri="{FF2B5EF4-FFF2-40B4-BE49-F238E27FC236}">
                <a16:creationId xmlns:a16="http://schemas.microsoft.com/office/drawing/2014/main" id="{B52EF56C-8D73-E1B6-8665-E80369823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309" y="0"/>
            <a:ext cx="8835382" cy="121227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9C398F2-D39D-C9CA-44B6-AA8F69DE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1139415"/>
            <a:ext cx="1096542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Najczęściej wskazywane słabe strony zajęć w komentarzach studentów/studentek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8C2E7-B738-107B-C106-FCB357DC8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06" y="2351687"/>
            <a:ext cx="10965426" cy="3825275"/>
          </a:xfrm>
        </p:spPr>
        <p:txBody>
          <a:bodyPr>
            <a:normAutofit/>
          </a:bodyPr>
          <a:lstStyle/>
          <a:p>
            <a:r>
              <a:rPr lang="pl-PL" sz="2200" dirty="0">
                <a:latin typeface="PT Sans" panose="020B0503020203020204" pitchFamily="34" charset="0"/>
              </a:rPr>
              <a:t>Niespójna komunikacja dotycząca zasad zaliczenia, </a:t>
            </a:r>
            <a:br>
              <a:rPr lang="pl-PL" sz="2200" dirty="0">
                <a:latin typeface="PT Sans" panose="020B0503020203020204" pitchFamily="34" charset="0"/>
              </a:rPr>
            </a:br>
            <a:r>
              <a:rPr lang="pl-PL" sz="2200" dirty="0">
                <a:latin typeface="PT Sans" panose="020B0503020203020204" pitchFamily="34" charset="0"/>
              </a:rPr>
              <a:t>niejasne lub zmieniające się zasady zaliczenia przedmiotów.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Ograniczona lub zbyt późna dostępność materiałów dydaktycznych.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Problemy organizacyjne i komunikacyjne.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Problemy techniczne podczas zajęć online.</a:t>
            </a:r>
          </a:p>
          <a:p>
            <a:r>
              <a:rPr lang="pl-PL" sz="2200" dirty="0">
                <a:latin typeface="PT Sans" panose="020B0503020203020204" pitchFamily="34" charset="0"/>
              </a:rPr>
              <a:t>Zbyt szybkie tempo prowadzenia zajęć lub nadmiar treści.</a:t>
            </a:r>
          </a:p>
        </p:txBody>
      </p:sp>
      <p:pic>
        <p:nvPicPr>
          <p:cNvPr id="5" name="Picture 2" descr="Logo Uniwersytet Vizja">
            <a:extLst>
              <a:ext uri="{FF2B5EF4-FFF2-40B4-BE49-F238E27FC236}">
                <a16:creationId xmlns:a16="http://schemas.microsoft.com/office/drawing/2014/main" id="{04AD6D09-7A44-CDB1-CB5A-FBDB83372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40" y="6223276"/>
            <a:ext cx="1743115" cy="56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217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</TotalTime>
  <Words>699</Words>
  <Application>Microsoft Office PowerPoint</Application>
  <PresentationFormat>Panoramiczny</PresentationFormat>
  <Paragraphs>120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PT Sans</vt:lpstr>
      <vt:lpstr>Office Theme</vt:lpstr>
      <vt:lpstr>Raport z ewaluacji zajęć dydaktycznych</vt:lpstr>
      <vt:lpstr>Ewaluacja zajęć dydaktycznych przeprowadzona przez Biuro Doskonałości Dydaktycznej (BDD)</vt:lpstr>
      <vt:lpstr>Podstawowe dane</vt:lpstr>
      <vt:lpstr>Oceny ilościowe:  Kierunki z największą liczbą ocen</vt:lpstr>
      <vt:lpstr>Oceny ilościowe:  Najwyżej ocenione kierunki</vt:lpstr>
      <vt:lpstr>Oceny ilościowe:  Najniżej ocenione kierunki</vt:lpstr>
      <vt:lpstr>Rozkład średnich ocen dla kierunków</vt:lpstr>
      <vt:lpstr>Najczęściej wskazywane mocne strony zajęć w komentarzach studentów/studentek</vt:lpstr>
      <vt:lpstr>Najczęściej wskazywane słabe strony zajęć w komentarzach studentów/studentek</vt:lpstr>
      <vt:lpstr>Rekomendowane działania naprawcze – część 1</vt:lpstr>
      <vt:lpstr>Rekomendowane działania naprawcze – część 2</vt:lpstr>
      <vt:lpstr>Kontakt</vt:lpstr>
    </vt:vector>
  </TitlesOfParts>
  <Manager/>
  <Company>Uniwersytet VIZJA</Company>
  <LinksUpToDate>false</LinksUpToDate>
  <SharedDoc>false</SharedDoc>
  <HyperlinkBase>https://vizja.pl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Uniwersytet VIZJA. Raport z ewaluacji zajęć dydaktycznych.</dc:title>
  <dc:subject/>
  <dc:creator>Katarzyna Gutowska</dc:creator>
  <cp:keywords/>
  <dc:description>generated using python-pptx</dc:description>
  <cp:lastModifiedBy>Joanna Ksieniewicz ADM</cp:lastModifiedBy>
  <cp:revision>71</cp:revision>
  <dcterms:created xsi:type="dcterms:W3CDTF">2013-01-27T09:14:16Z</dcterms:created>
  <dcterms:modified xsi:type="dcterms:W3CDTF">2026-05-18T10:46:13Z</dcterms:modified>
  <cp:category/>
</cp:coreProperties>
</file>